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7" r:id="rId10"/>
    <p:sldId id="270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1" autoAdjust="0"/>
    <p:restoredTop sz="73146" autoAdjust="0"/>
  </p:normalViewPr>
  <p:slideViewPr>
    <p:cSldViewPr>
      <p:cViewPr varScale="1">
        <p:scale>
          <a:sx n="40" d="100"/>
          <a:sy n="40" d="100"/>
        </p:scale>
        <p:origin x="124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Accenture\1st%20Data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2544769546889"/>
          <c:y val="7.3773030108659404E-2"/>
          <c:w val="0.72878641455594573"/>
          <c:h val="0.750794715184498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Category aggregated Score'!$B$1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A100FF">
                <a:alpha val="85000"/>
              </a:srgbClr>
            </a:solidFill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>
              <a:softEdge rad="127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Category aggregated Score'!$A$2:$A$6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Category aggregated Score'!$B$2:$B$6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C4-415F-9E3C-2C9FCA0DC05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5"/>
        <c:axId val="406183632"/>
        <c:axId val="406184352"/>
      </c:barChart>
      <c:catAx>
        <c:axId val="406183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200" baseline="0" dirty="0"/>
                  <a:t>Categories</a:t>
                </a:r>
              </a:p>
              <a:p>
                <a:pPr>
                  <a:defRPr sz="2200"/>
                </a:pPr>
                <a:endParaRPr lang="en-IN" sz="2200" baseline="0" dirty="0"/>
              </a:p>
            </c:rich>
          </c:tx>
          <c:layout>
            <c:manualLayout>
              <c:xMode val="edge"/>
              <c:yMode val="edge"/>
              <c:x val="1.0212959580439631E-2"/>
              <c:y val="0.38354696409998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184352"/>
        <c:crosses val="autoZero"/>
        <c:auto val="1"/>
        <c:lblAlgn val="ctr"/>
        <c:lblOffset val="100"/>
        <c:noMultiLvlLbl val="0"/>
      </c:catAx>
      <c:valAx>
        <c:axId val="406184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lvl="1" algn="ctr" rtl="0">
                  <a:defRPr sz="2200" b="1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200" baseline="0" dirty="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lvl="1" algn="ctr" rtl="0">
                <a:defRPr sz="22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183632"/>
        <c:crosses val="autoZero"/>
        <c:crossBetween val="between"/>
      </c:valAx>
      <c:spPr>
        <a:noFill/>
        <a:ln cmpd="sng">
          <a:solidFill>
            <a:schemeClr val="tx1">
              <a:lumMod val="15000"/>
              <a:lumOff val="85000"/>
            </a:schemeClr>
          </a:solidFill>
          <a:prstDash val="dash"/>
        </a:ln>
        <a:effectLst>
          <a:outerShdw blurRad="50800" dist="38100" dir="2700000" algn="tl" rotWithShape="0">
            <a:schemeClr val="tx2">
              <a:alpha val="28000"/>
            </a:schemeClr>
          </a:outerShdw>
        </a:effectLst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28537704674317"/>
          <c:y val="6.1511378550723243E-2"/>
          <c:w val="0.86124655572863296"/>
          <c:h val="0.6563000514201387"/>
        </c:manualLayout>
      </c:layout>
      <c:lineChart>
        <c:grouping val="standard"/>
        <c:varyColors val="0"/>
        <c:ser>
          <c:idx val="0"/>
          <c:order val="0"/>
          <c:tx>
            <c:strRef>
              <c:f>'Views on Months'!$B$2</c:f>
              <c:strCache>
                <c:ptCount val="1"/>
                <c:pt idx="0">
                  <c:v>Post Counts</c:v>
                </c:pt>
              </c:strCache>
            </c:strRef>
          </c:tx>
          <c:spPr>
            <a:ln w="63500" cap="rnd" cmpd="sng">
              <a:solidFill>
                <a:srgbClr val="A100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'Views on Months'!$A$3:$A$14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'Views on Months'!$B$3:$B$14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A3-42E5-94E5-A153D897EF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17365232"/>
        <c:axId val="517365592"/>
      </c:lineChart>
      <c:catAx>
        <c:axId val="517365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 baseline="0"/>
                  <a:t>Months</a:t>
                </a:r>
              </a:p>
            </c:rich>
          </c:tx>
          <c:layout>
            <c:manualLayout>
              <c:xMode val="edge"/>
              <c:yMode val="edge"/>
              <c:x val="0.5051375765529309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365592"/>
        <c:crosses val="autoZero"/>
        <c:auto val="1"/>
        <c:lblAlgn val="ctr"/>
        <c:lblOffset val="100"/>
        <c:noMultiLvlLbl val="0"/>
      </c:catAx>
      <c:valAx>
        <c:axId val="517365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 baseline="0" dirty="0"/>
                  <a:t>Counts</a:t>
                </a:r>
                <a:endParaRPr lang="en-IN" sz="2200" baseline="0" dirty="0"/>
              </a:p>
            </c:rich>
          </c:tx>
          <c:layout>
            <c:manualLayout>
              <c:xMode val="edge"/>
              <c:yMode val="edge"/>
              <c:x val="2.3019557077117808E-2"/>
              <c:y val="0.330170758840152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365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rgbClr val="A100FF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141513560804898"/>
          <c:y val="0.2214806818502526"/>
          <c:w val="0.35050328083989502"/>
          <c:h val="0.56532787232241133"/>
        </c:manualLayout>
      </c:layout>
      <c:pieChart>
        <c:varyColors val="1"/>
        <c:ser>
          <c:idx val="0"/>
          <c:order val="0"/>
          <c:tx>
            <c:strRef>
              <c:f>'Top 5 Category aggregated Score'!$B$1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E4D-4DEA-9821-F3EB7C249D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E4D-4DEA-9821-F3EB7C249D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E4D-4DEA-9821-F3EB7C249D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E4D-4DEA-9821-F3EB7C249D28}"/>
              </c:ext>
            </c:extLst>
          </c:dPt>
          <c:dPt>
            <c:idx val="4"/>
            <c:bubble3D val="0"/>
            <c:explosion val="15"/>
            <c:spPr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E4D-4DEA-9821-F3EB7C249D28}"/>
              </c:ext>
            </c:extLst>
          </c:dPt>
          <c:dLbls>
            <c:dLbl>
              <c:idx val="0"/>
              <c:spPr>
                <a:noFill/>
                <a:ln>
                  <a:solidFill>
                    <a:srgbClr val="A10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2E4D-4DEA-9821-F3EB7C249D28}"/>
                </c:ext>
              </c:extLst>
            </c:dLbl>
            <c:dLbl>
              <c:idx val="1"/>
              <c:spPr>
                <a:noFill/>
                <a:ln>
                  <a:solidFill>
                    <a:srgbClr val="A10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2E4D-4DEA-9821-F3EB7C249D28}"/>
                </c:ext>
              </c:extLst>
            </c:dLbl>
            <c:dLbl>
              <c:idx val="2"/>
              <c:spPr>
                <a:noFill/>
                <a:ln>
                  <a:solidFill>
                    <a:srgbClr val="A10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2E4D-4DEA-9821-F3EB7C249D28}"/>
                </c:ext>
              </c:extLst>
            </c:dLbl>
            <c:dLbl>
              <c:idx val="3"/>
              <c:spPr>
                <a:noFill/>
                <a:ln>
                  <a:solidFill>
                    <a:srgbClr val="A10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2E4D-4DEA-9821-F3EB7C249D28}"/>
                </c:ext>
              </c:extLst>
            </c:dLbl>
            <c:dLbl>
              <c:idx val="4"/>
              <c:spPr>
                <a:noFill/>
                <a:ln>
                  <a:solidFill>
                    <a:srgbClr val="A10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2E4D-4DEA-9821-F3EB7C249D28}"/>
                </c:ext>
              </c:extLst>
            </c:dLbl>
            <c:spPr>
              <a:noFill/>
              <a:ln>
                <a:solidFill>
                  <a:srgbClr val="A100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'Top 5 Category aggregated Score'!$A$2:$A$6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Category aggregated Score'!$B$2:$B$6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4D-4DEA-9821-F3EB7C249D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715529308836396"/>
          <c:y val="0.92282723732114136"/>
          <c:w val="0.71457830271216094"/>
          <c:h val="7.5605367877402435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A100FF"/>
      </a:solidFill>
      <a:round/>
    </a:ln>
    <a:effectLst>
      <a:outerShdw blurRad="50800" dist="50800" dir="5400000" algn="ctr" rotWithShape="0">
        <a:srgbClr val="A100FF">
          <a:alpha val="20000"/>
        </a:srgb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20.06.2024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20.06.2024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20.06.2024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20.06.2024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12.jpe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</a:t>
            </a:r>
          </a:p>
          <a:p>
            <a:pPr marL="0" marR="0" lvl="0" indent="0" algn="ctr" defTabSz="914400" rtl="0" eaLnBrk="1" fontAlgn="auto" latinLnBrk="0" hangingPunct="1">
              <a:lnSpc>
                <a:spcPts val="11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3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BUZZ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2"/>
    </mc:Choice>
    <mc:Fallback xmlns="">
      <p:transition spd="slow" advTm="1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1247E7E-485B-BABB-EB83-52C4B78C9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196910"/>
              </p:ext>
            </p:extLst>
          </p:nvPr>
        </p:nvGraphicFramePr>
        <p:xfrm>
          <a:off x="4191000" y="2316652"/>
          <a:ext cx="12115800" cy="6789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Title 26">
            <a:extLst>
              <a:ext uri="{FF2B5EF4-FFF2-40B4-BE49-F238E27FC236}">
                <a16:creationId xmlns:a16="http://schemas.microsoft.com/office/drawing/2014/main" id="{EC770D62-3C16-0736-BAFD-EA3AE8F1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292" y="1383832"/>
            <a:ext cx="8225708" cy="548104"/>
          </a:xfrm>
        </p:spPr>
        <p:txBody>
          <a:bodyPr>
            <a:normAutofit fontScale="90000"/>
          </a:bodyPr>
          <a:lstStyle/>
          <a:p>
            <a:r>
              <a:rPr lang="en-IN" sz="4400" b="1" baseline="0" dirty="0"/>
              <a:t>Popularity Percentage share from top 5 categories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6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87"/>
    </mc:Choice>
    <mc:Fallback xmlns="">
      <p:transition spd="slow" advTm="18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1" y="1738429"/>
            <a:ext cx="5867967" cy="1117485"/>
            <a:chOff x="-3" y="163041"/>
            <a:chExt cx="7823956" cy="148998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Wingdings" panose="05000000000000000000" pitchFamily="2" charset="2"/>
                <a:buChar char="Ø"/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3" y="163041"/>
              <a:ext cx="7823956" cy="14899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800" spc="-21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There are total 16 distinct content categories. Out of which Animal is most popular content.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1895898"/>
            <a:ext cx="5772716" cy="3694432"/>
            <a:chOff x="0" y="-47625"/>
            <a:chExt cx="7696955" cy="719909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126999" y="603214"/>
              <a:ext cx="7569956" cy="6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91533-4828-A93E-BC4B-6351F8269559}"/>
              </a:ext>
            </a:extLst>
          </p:cNvPr>
          <p:cNvSpPr/>
          <p:nvPr/>
        </p:nvSpPr>
        <p:spPr>
          <a:xfrm>
            <a:off x="11581831" y="3706238"/>
            <a:ext cx="5486969" cy="833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A100FF"/>
                </a:solidFill>
              </a:rPr>
              <a:t>May month has the most number of posts (2138 posts) while February month has the least number of posts (1914 posts)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0168C-B81B-2ED7-12C8-A078921361B6}"/>
              </a:ext>
            </a:extLst>
          </p:cNvPr>
          <p:cNvSpPr/>
          <p:nvPr/>
        </p:nvSpPr>
        <p:spPr>
          <a:xfrm>
            <a:off x="11581831" y="5358544"/>
            <a:ext cx="2895600" cy="519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 dirty="0">
                <a:solidFill>
                  <a:srgbClr val="A100FF"/>
                </a:solidFill>
              </a:rPr>
              <a:t>Conclusion</a:t>
            </a:r>
            <a:endParaRPr lang="en-IN" dirty="0">
              <a:solidFill>
                <a:srgbClr val="A10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A1306A-2D9D-9E8D-EF4B-2156E8E55AEF}"/>
              </a:ext>
            </a:extLst>
          </p:cNvPr>
          <p:cNvSpPr/>
          <p:nvPr/>
        </p:nvSpPr>
        <p:spPr>
          <a:xfrm>
            <a:off x="11677082" y="6230066"/>
            <a:ext cx="5867967" cy="1504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A100FF"/>
                </a:solidFill>
              </a:rPr>
              <a:t>Social Buzz should focus on the top 5 categories that’s Animal, Science, Healthy Eating, Technology, Food and target the audiences of those categories.</a:t>
            </a:r>
            <a:endParaRPr lang="en-IN" sz="2800" dirty="0">
              <a:solidFill>
                <a:srgbClr val="A1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89F60-083C-ADDC-3979-5FD5DAC1A732}"/>
              </a:ext>
            </a:extLst>
          </p:cNvPr>
          <p:cNvSpPr/>
          <p:nvPr/>
        </p:nvSpPr>
        <p:spPr>
          <a:xfrm>
            <a:off x="11581831" y="8391102"/>
            <a:ext cx="5677469" cy="1504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A100FF"/>
                </a:solidFill>
              </a:rPr>
              <a:t>Social Buzz need to maximize posts in the month of February and April because post counts are least. </a:t>
            </a:r>
            <a:endParaRPr lang="en-IN" sz="2800" dirty="0">
              <a:solidFill>
                <a:srgbClr val="A100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8"/>
    </mc:Choice>
    <mc:Fallback xmlns="">
      <p:transition spd="slow" advTm="5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-2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8"/>
    </mc:Choice>
    <mc:Fallback xmlns="">
      <p:transition spd="slow" advTm="28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0" y="3084596"/>
            <a:ext cx="8673443" cy="166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Today's 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1E6D229-BC8E-AD14-1BAE-0073E8B94331}"/>
              </a:ext>
            </a:extLst>
          </p:cNvPr>
          <p:cNvSpPr/>
          <p:nvPr/>
        </p:nvSpPr>
        <p:spPr>
          <a:xfrm>
            <a:off x="2590800" y="5448300"/>
            <a:ext cx="6781800" cy="27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1"/>
    </mc:Choice>
    <mc:Fallback xmlns="">
      <p:transition spd="slow" advTm="2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867400" y="2101500"/>
            <a:ext cx="1057417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lvl="7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 growing technology unicorn </a:t>
            </a:r>
          </a:p>
          <a:p>
            <a:pPr lvl="7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need to adapt quickly to it’s global scale.</a:t>
            </a:r>
          </a:p>
          <a:p>
            <a:pPr lvl="7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</a:t>
            </a:r>
          </a:p>
          <a:p>
            <a:pPr lvl="7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tasks:</a:t>
            </a:r>
          </a:p>
          <a:p>
            <a:pPr lvl="7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Buzz’s big data practice</a:t>
            </a: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</a:t>
            </a:r>
          </a:p>
          <a:p>
            <a:pPr lvl="7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popular categories of content</a:t>
            </a:r>
          </a:p>
          <a:p>
            <a:r>
              <a:rPr lang="en-US" dirty="0"/>
              <a:t>					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21"/>
          <a:stretch>
            <a:fillRect/>
          </a:stretch>
        </p:blipFill>
        <p:spPr>
          <a:xfrm rot="10799999">
            <a:off x="1816292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9"/>
    </mc:Choice>
    <mc:Fallback xmlns="">
      <p:transition spd="slow" advTm="41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10058400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sz="4000" dirty="0">
              <a:solidFill>
                <a:schemeClr val="bg1"/>
              </a:solidFill>
            </a:endParaRPr>
          </a:p>
          <a:p>
            <a:pPr lvl="8"/>
            <a:r>
              <a:rPr lang="en-A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AU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A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Posts per day</a:t>
            </a:r>
          </a:p>
          <a:p>
            <a:pPr lvl="8"/>
            <a:endParaRPr lang="en-A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AU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</a:t>
            </a:r>
            <a:r>
              <a:rPr lang="en-A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pieces of content </a:t>
            </a:r>
          </a:p>
          <a:p>
            <a:pPr lvl="8"/>
            <a:r>
              <a:rPr lang="en-A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year!</a:t>
            </a:r>
          </a:p>
          <a:p>
            <a:pPr lvl="8"/>
            <a:endParaRPr lang="en-A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A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A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pPr lvl="8"/>
            <a:endParaRPr lang="en-A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AU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</a:t>
            </a:r>
          </a:p>
          <a:p>
            <a:pPr lvl="8"/>
            <a:r>
              <a:rPr lang="en-AU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content</a:t>
            </a:r>
          </a:p>
          <a:p>
            <a:pPr lvl="8"/>
            <a:endParaRPr lang="en-AU" dirty="0">
              <a:solidFill>
                <a:schemeClr val="bg1"/>
              </a:solidFill>
            </a:endParaRPr>
          </a:p>
          <a:p>
            <a:pPr lvl="8"/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0"/>
    </mc:Choice>
    <mc:Fallback xmlns="">
      <p:transition spd="slow" advTm="2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98713-58B1-DF82-446F-79F9ABC94E5A}"/>
              </a:ext>
            </a:extLst>
          </p:cNvPr>
          <p:cNvSpPr/>
          <p:nvPr/>
        </p:nvSpPr>
        <p:spPr>
          <a:xfrm>
            <a:off x="14097000" y="1270732"/>
            <a:ext cx="3352800" cy="1594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 b="1" dirty="0"/>
              <a:t>ANDREW FLEMING </a:t>
            </a:r>
          </a:p>
          <a:p>
            <a:r>
              <a:rPr lang="en-IN" sz="2800" dirty="0"/>
              <a:t>Chief Technical Artist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B69BE8-C074-5FD7-6F8B-285229E0AF85}"/>
              </a:ext>
            </a:extLst>
          </p:cNvPr>
          <p:cNvSpPr/>
          <p:nvPr/>
        </p:nvSpPr>
        <p:spPr>
          <a:xfrm>
            <a:off x="14293092" y="4571998"/>
            <a:ext cx="3156708" cy="1535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 b="1" dirty="0"/>
              <a:t>MARCUS ROMPTON</a:t>
            </a:r>
          </a:p>
          <a:p>
            <a:r>
              <a:rPr lang="en-IN" sz="2800" dirty="0"/>
              <a:t>Senior Principle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A7C016-E48D-02AF-4059-4CE85C042FC3}"/>
              </a:ext>
            </a:extLst>
          </p:cNvPr>
          <p:cNvSpPr/>
          <p:nvPr/>
        </p:nvSpPr>
        <p:spPr>
          <a:xfrm>
            <a:off x="14293092" y="7421293"/>
            <a:ext cx="3156708" cy="12274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 b="1" dirty="0"/>
              <a:t>SAMUEL</a:t>
            </a:r>
          </a:p>
          <a:p>
            <a:r>
              <a:rPr lang="en-IN" sz="2800" dirty="0"/>
              <a:t>Data Analyst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1"/>
    </mc:Choice>
    <mc:Fallback xmlns="">
      <p:transition spd="slow" advTm="1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8F13E4-062E-8822-FB36-5404EBBEEDF7}"/>
              </a:ext>
            </a:extLst>
          </p:cNvPr>
          <p:cNvSpPr/>
          <p:nvPr/>
        </p:nvSpPr>
        <p:spPr>
          <a:xfrm>
            <a:off x="7675673" y="4562798"/>
            <a:ext cx="3278080" cy="1131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F51FE9-14B4-1C86-2527-0750ACB11D97}"/>
              </a:ext>
            </a:extLst>
          </p:cNvPr>
          <p:cNvSpPr/>
          <p:nvPr/>
        </p:nvSpPr>
        <p:spPr>
          <a:xfrm>
            <a:off x="5852377" y="2809001"/>
            <a:ext cx="3278080" cy="1131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2D2220-747F-BE76-56DD-94D5325CF01A}"/>
              </a:ext>
            </a:extLst>
          </p:cNvPr>
          <p:cNvSpPr/>
          <p:nvPr/>
        </p:nvSpPr>
        <p:spPr>
          <a:xfrm>
            <a:off x="4279314" y="1243826"/>
            <a:ext cx="3278080" cy="1131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EB24C2-7CF4-F393-68AC-8AE869736BA1}"/>
              </a:ext>
            </a:extLst>
          </p:cNvPr>
          <p:cNvSpPr/>
          <p:nvPr/>
        </p:nvSpPr>
        <p:spPr>
          <a:xfrm>
            <a:off x="11578642" y="7784814"/>
            <a:ext cx="3278080" cy="993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Uncover Insights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DF828A-976D-1C1F-1753-AA026F4FF806}"/>
              </a:ext>
            </a:extLst>
          </p:cNvPr>
          <p:cNvSpPr/>
          <p:nvPr/>
        </p:nvSpPr>
        <p:spPr>
          <a:xfrm>
            <a:off x="9941174" y="6046227"/>
            <a:ext cx="3278080" cy="1131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Data Analysis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6"/>
    </mc:Choice>
    <mc:Fallback xmlns=""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A378A2-AB7B-EC79-2C54-E1F96F53019E}"/>
              </a:ext>
            </a:extLst>
          </p:cNvPr>
          <p:cNvSpPr/>
          <p:nvPr/>
        </p:nvSpPr>
        <p:spPr>
          <a:xfrm>
            <a:off x="2127159" y="4229100"/>
            <a:ext cx="3418244" cy="14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993C64-817D-04BE-88F3-29FAE900FFA7}"/>
              </a:ext>
            </a:extLst>
          </p:cNvPr>
          <p:cNvSpPr/>
          <p:nvPr/>
        </p:nvSpPr>
        <p:spPr>
          <a:xfrm>
            <a:off x="6785690" y="2539957"/>
            <a:ext cx="3945203" cy="3513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A100FF"/>
                </a:solidFill>
              </a:rPr>
              <a:t>1987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Reactions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for the most 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 category (Animal)</a:t>
            </a:r>
            <a:endParaRPr lang="en-US" sz="2800" dirty="0"/>
          </a:p>
          <a:p>
            <a:pPr algn="ctr"/>
            <a:endParaRPr lang="en-IN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D8F30-F909-2E14-EFBC-CE7DC2A72868}"/>
              </a:ext>
            </a:extLst>
          </p:cNvPr>
          <p:cNvSpPr/>
          <p:nvPr/>
        </p:nvSpPr>
        <p:spPr>
          <a:xfrm>
            <a:off x="1752600" y="2539957"/>
            <a:ext cx="3945203" cy="3513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A100FF"/>
                </a:solidFill>
              </a:rPr>
              <a:t>16</a:t>
            </a:r>
            <a:r>
              <a:rPr lang="en-US" sz="8000" dirty="0"/>
              <a:t> 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49B6F-DB38-349C-9864-CB6634C418B8}"/>
              </a:ext>
            </a:extLst>
          </p:cNvPr>
          <p:cNvSpPr/>
          <p:nvPr/>
        </p:nvSpPr>
        <p:spPr>
          <a:xfrm>
            <a:off x="11818780" y="2480465"/>
            <a:ext cx="3945203" cy="3513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2800" dirty="0">
              <a:solidFill>
                <a:srgbClr val="A100FF"/>
              </a:solidFill>
            </a:endParaRPr>
          </a:p>
          <a:p>
            <a:pPr algn="ctr"/>
            <a:endParaRPr lang="en-US" sz="2800" dirty="0">
              <a:solidFill>
                <a:srgbClr val="A100FF"/>
              </a:solidFill>
            </a:endParaRP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month with most posts</a:t>
            </a:r>
          </a:p>
          <a:p>
            <a:pPr algn="ctr"/>
            <a:endParaRPr lang="en-US" sz="2800" dirty="0">
              <a:solidFill>
                <a:srgbClr val="A100FF"/>
              </a:solidFill>
            </a:endParaRPr>
          </a:p>
          <a:p>
            <a:pPr algn="ctr"/>
            <a:endParaRPr lang="en-US" sz="2800" dirty="0">
              <a:solidFill>
                <a:srgbClr val="A100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9"/>
    </mc:Choice>
    <mc:Fallback xmlns="">
      <p:transition spd="slow" advTm="17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0020DE0-2EF4-AE1B-9473-0EBAEE2B48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323150"/>
              </p:ext>
            </p:extLst>
          </p:nvPr>
        </p:nvGraphicFramePr>
        <p:xfrm>
          <a:off x="3307171" y="2281754"/>
          <a:ext cx="12999629" cy="6486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FA65D92F-3802-1B2F-93F0-95683CFC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19" y="1169479"/>
            <a:ext cx="9067800" cy="1109194"/>
          </a:xfrm>
        </p:spPr>
        <p:txBody>
          <a:bodyPr>
            <a:normAutofit/>
          </a:bodyPr>
          <a:lstStyle/>
          <a:p>
            <a:r>
              <a:rPr lang="en-US" sz="4400" baseline="0" dirty="0"/>
              <a:t>Top 5 Aggregate Category Score</a:t>
            </a:r>
            <a:endParaRPr lang="en-I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5"/>
    </mc:Choice>
    <mc:Fallback xmlns="">
      <p:transition spd="slow" advTm="1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1414E39-1D94-EE6D-3B25-1BB5F9947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033324"/>
              </p:ext>
            </p:extLst>
          </p:nvPr>
        </p:nvGraphicFramePr>
        <p:xfrm>
          <a:off x="3169898" y="1833585"/>
          <a:ext cx="13345348" cy="649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A0D8BD59-87BE-A33C-23E8-6D098342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772" y="781696"/>
            <a:ext cx="8229600" cy="941977"/>
          </a:xfrm>
        </p:spPr>
        <p:txBody>
          <a:bodyPr>
            <a:normAutofit/>
          </a:bodyPr>
          <a:lstStyle/>
          <a:p>
            <a:r>
              <a:rPr lang="en-US" dirty="0"/>
              <a:t>Month wise Post Counts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9"/>
    </mc:Choice>
    <mc:Fallback xmlns="">
      <p:transition spd="slow" advTm="3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2|1.7|2.8|3.5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8.3|13.1|1.3|1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9|14.7|5.2|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9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|8|1.9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7|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318</Words>
  <Application>Microsoft Office PowerPoint</Application>
  <PresentationFormat>Custom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Wingdings</vt:lpstr>
      <vt:lpstr>Clear Sans Regular Bold</vt:lpstr>
      <vt:lpstr>Times New Roman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5 Aggregate Category Score</vt:lpstr>
      <vt:lpstr>Month wise Post Counts</vt:lpstr>
      <vt:lpstr>Popularity Percentage share from top 5 categories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Samuel V</cp:lastModifiedBy>
  <cp:revision>31</cp:revision>
  <dcterms:created xsi:type="dcterms:W3CDTF">2006-08-16T00:00:00Z</dcterms:created>
  <dcterms:modified xsi:type="dcterms:W3CDTF">2024-06-20T16:38:38Z</dcterms:modified>
  <dc:identifier>DAEhDyfaYKE</dc:identifier>
</cp:coreProperties>
</file>